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8" r:id="rId3"/>
    <p:sldId id="257" r:id="rId4"/>
    <p:sldId id="268" r:id="rId5"/>
    <p:sldId id="260" r:id="rId6"/>
    <p:sldId id="259" r:id="rId7"/>
    <p:sldId id="262" r:id="rId8"/>
    <p:sldId id="263" r:id="rId9"/>
    <p:sldId id="267" r:id="rId10"/>
    <p:sldId id="261" r:id="rId11"/>
    <p:sldId id="266" r:id="rId12"/>
    <p:sldId id="264" r:id="rId13"/>
    <p:sldId id="26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17.12.2016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17.12.2016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22514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Arial Black" pitchFamily="34" charset="0"/>
              </a:rPr>
              <a:t>Участие</a:t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>в конкурсах воспитательной </a:t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>направленности</a:t>
            </a:r>
            <a:br>
              <a:rPr lang="ru-RU" dirty="0" smtClean="0">
                <a:latin typeface="Arial Black" pitchFamily="34" charset="0"/>
              </a:rPr>
            </a:br>
            <a:r>
              <a:rPr lang="ru-RU" sz="2800" dirty="0" smtClean="0">
                <a:latin typeface="Arial Black" pitchFamily="34" charset="0"/>
              </a:rPr>
              <a:t>/сентябрь-декабрь 2016/</a:t>
            </a:r>
            <a:endParaRPr lang="ru-RU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229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404664"/>
            <a:ext cx="8892480" cy="6264696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u="sng" dirty="0" smtClean="0">
                <a:latin typeface="Arial Black" pitchFamily="34" charset="0"/>
              </a:rPr>
              <a:t/>
            </a:r>
            <a:br>
              <a:rPr lang="ru-RU" sz="3200" u="sng" dirty="0" smtClean="0">
                <a:latin typeface="Arial Black" pitchFamily="34" charset="0"/>
              </a:rPr>
            </a:br>
            <a:r>
              <a:rPr lang="ru-RU" sz="3200" u="sng" dirty="0">
                <a:latin typeface="Arial Black" pitchFamily="34" charset="0"/>
              </a:rPr>
              <a:t/>
            </a:r>
            <a:br>
              <a:rPr lang="ru-RU" sz="3200" u="sng" dirty="0">
                <a:latin typeface="Arial Black" pitchFamily="34" charset="0"/>
              </a:rPr>
            </a:br>
            <a:r>
              <a:rPr lang="ru-RU" sz="3200" u="sng" dirty="0" smtClean="0">
                <a:latin typeface="Arial Black" pitchFamily="34" charset="0"/>
              </a:rPr>
              <a:t>Уже прошли:</a:t>
            </a:r>
            <a:br>
              <a:rPr lang="ru-RU" sz="3200" u="sng" dirty="0" smtClean="0">
                <a:latin typeface="Arial Black" pitchFamily="34" charset="0"/>
              </a:rPr>
            </a:br>
            <a:r>
              <a:rPr lang="ru-RU" sz="3200" dirty="0" smtClean="0">
                <a:latin typeface="Arial Black" pitchFamily="34" charset="0"/>
              </a:rPr>
              <a:t/>
            </a:r>
            <a:br>
              <a:rPr lang="ru-RU" sz="3200" dirty="0" smtClean="0">
                <a:latin typeface="Arial Black" pitchFamily="34" charset="0"/>
              </a:rPr>
            </a:br>
            <a:r>
              <a:rPr lang="ru-RU" sz="3200" dirty="0" smtClean="0">
                <a:latin typeface="Arial Black" pitchFamily="34" charset="0"/>
              </a:rPr>
              <a:t>- конкурсы антикоррупционной направленности /3/;</a:t>
            </a:r>
            <a:br>
              <a:rPr lang="ru-RU" sz="3200" dirty="0" smtClean="0">
                <a:latin typeface="Arial Black" pitchFamily="34" charset="0"/>
              </a:rPr>
            </a:br>
            <a:r>
              <a:rPr lang="ru-RU" sz="3200" dirty="0" smtClean="0">
                <a:latin typeface="Arial Black" pitchFamily="34" charset="0"/>
              </a:rPr>
              <a:t>- конкурс агитбригад «Свежий ветер»;</a:t>
            </a:r>
            <a:br>
              <a:rPr lang="ru-RU" sz="3200" dirty="0" smtClean="0">
                <a:latin typeface="Arial Black" pitchFamily="34" charset="0"/>
              </a:rPr>
            </a:br>
            <a:r>
              <a:rPr lang="ru-RU" sz="3200" dirty="0" smtClean="0">
                <a:latin typeface="Arial Black" pitchFamily="34" charset="0"/>
              </a:rPr>
              <a:t>- «Государственная символика РТ И РФ»;</a:t>
            </a:r>
            <a:br>
              <a:rPr lang="ru-RU" sz="3200" dirty="0" smtClean="0">
                <a:latin typeface="Arial Black" pitchFamily="34" charset="0"/>
              </a:rPr>
            </a:br>
            <a:r>
              <a:rPr lang="ru-RU" sz="3200" dirty="0" smtClean="0">
                <a:latin typeface="Arial Black" pitchFamily="34" charset="0"/>
              </a:rPr>
              <a:t>- «Ребёнок в мире прав»;</a:t>
            </a:r>
            <a:br>
              <a:rPr lang="ru-RU" sz="3200" dirty="0" smtClean="0">
                <a:latin typeface="Arial Black" pitchFamily="34" charset="0"/>
              </a:rPr>
            </a:br>
            <a:r>
              <a:rPr lang="ru-RU" sz="3200" dirty="0" smtClean="0">
                <a:latin typeface="Arial Black" pitchFamily="34" charset="0"/>
              </a:rPr>
              <a:t>- «Все краски мира»;</a:t>
            </a:r>
            <a:br>
              <a:rPr lang="ru-RU" sz="3200" dirty="0" smtClean="0">
                <a:latin typeface="Arial Black" pitchFamily="34" charset="0"/>
              </a:rPr>
            </a:br>
            <a:r>
              <a:rPr lang="ru-RU" sz="3200" dirty="0" smtClean="0">
                <a:latin typeface="Arial Black" pitchFamily="34" charset="0"/>
              </a:rPr>
              <a:t>- конкурс школьной прессы;</a:t>
            </a:r>
            <a:br>
              <a:rPr lang="ru-RU" sz="3200" dirty="0" smtClean="0">
                <a:latin typeface="Arial Black" pitchFamily="34" charset="0"/>
              </a:rPr>
            </a:br>
            <a:r>
              <a:rPr lang="ru-RU" sz="3200" dirty="0" smtClean="0">
                <a:latin typeface="Arial Black" pitchFamily="34" charset="0"/>
              </a:rPr>
              <a:t>- «Буду бдительным на льду» /рисунки/;</a:t>
            </a:r>
            <a:br>
              <a:rPr lang="ru-RU" sz="3200" dirty="0" smtClean="0">
                <a:latin typeface="Arial Black" pitchFamily="34" charset="0"/>
              </a:rPr>
            </a:br>
            <a:r>
              <a:rPr lang="ru-RU" sz="3200" dirty="0" smtClean="0">
                <a:latin typeface="Arial Black" pitchFamily="34" charset="0"/>
              </a:rPr>
              <a:t>- «В ритме жизни»</a:t>
            </a:r>
            <a:br>
              <a:rPr lang="ru-RU" sz="3200" dirty="0" smtClean="0">
                <a:latin typeface="Arial Black" pitchFamily="34" charset="0"/>
              </a:rPr>
            </a:br>
            <a:r>
              <a:rPr lang="ru-RU" sz="3200" dirty="0" smtClean="0">
                <a:latin typeface="Arial Black" pitchFamily="34" charset="0"/>
              </a:rPr>
              <a:t>- Форум юных граждан /проекты/</a:t>
            </a:r>
            <a:br>
              <a:rPr lang="ru-RU" sz="3200" dirty="0" smtClean="0">
                <a:latin typeface="Arial Black" pitchFamily="34" charset="0"/>
              </a:rPr>
            </a:br>
            <a:endParaRPr lang="ru-RU" sz="32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216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80919" cy="1512168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Arial Black" pitchFamily="34" charset="0"/>
              </a:rPr>
              <a:t>Конкурсы антикоррупционной направленности</a:t>
            </a:r>
            <a:br>
              <a:rPr lang="ru-RU" sz="2800" dirty="0" smtClean="0">
                <a:latin typeface="Arial Black" pitchFamily="34" charset="0"/>
              </a:rPr>
            </a:br>
            <a:endParaRPr lang="ru-RU" sz="2800" dirty="0">
              <a:latin typeface="Arial Black" pitchFamily="34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body" idx="1"/>
          </p:nvPr>
        </p:nvSpPr>
        <p:spPr>
          <a:xfrm>
            <a:off x="251520" y="1700808"/>
            <a:ext cx="8640960" cy="4968552"/>
          </a:xfrm>
        </p:spPr>
        <p:txBody>
          <a:bodyPr>
            <a:normAutofit fontScale="92500" lnSpcReduction="20000"/>
          </a:bodyPr>
          <a:lstStyle/>
          <a:p>
            <a:pPr marL="457200" indent="-457200" algn="just">
              <a:buFontTx/>
              <a:buChar char="-"/>
            </a:pPr>
            <a:endParaRPr lang="ru-RU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marL="457200" indent="-457200" algn="just">
              <a:buFontTx/>
              <a:buChar char="-"/>
            </a:pPr>
            <a:r>
              <a:rPr lang="ru-RU" sz="2600" dirty="0" smtClean="0">
                <a:solidFill>
                  <a:schemeClr val="tx1"/>
                </a:solidFill>
                <a:latin typeface="Arial Black" pitchFamily="34" charset="0"/>
              </a:rPr>
              <a:t>«</a:t>
            </a:r>
            <a:r>
              <a:rPr lang="ru-RU" sz="2600" dirty="0">
                <a:solidFill>
                  <a:schemeClr val="tx1"/>
                </a:solidFill>
                <a:latin typeface="Arial Black" pitchFamily="34" charset="0"/>
              </a:rPr>
              <a:t>Надо жить честно</a:t>
            </a:r>
            <a:r>
              <a:rPr lang="ru-RU" sz="2600" dirty="0" smtClean="0">
                <a:solidFill>
                  <a:schemeClr val="tx1"/>
                </a:solidFill>
                <a:latin typeface="Arial Black" pitchFamily="34" charset="0"/>
              </a:rPr>
              <a:t>!» /творческие работы/</a:t>
            </a:r>
          </a:p>
          <a:p>
            <a:pPr marL="457200" indent="-457200" algn="just">
              <a:buFontTx/>
              <a:buChar char="-"/>
            </a:pPr>
            <a:r>
              <a:rPr lang="ru-RU" sz="2600" dirty="0" smtClean="0">
                <a:solidFill>
                  <a:schemeClr val="tx1"/>
                </a:solidFill>
                <a:latin typeface="Arial Black" pitchFamily="34" charset="0"/>
              </a:rPr>
              <a:t>«Скажем коррупции «Нет!»</a:t>
            </a:r>
          </a:p>
          <a:p>
            <a:pPr marL="457200" indent="-457200" algn="just">
              <a:buFontTx/>
              <a:buChar char="-"/>
            </a:pPr>
            <a:r>
              <a:rPr lang="ru-RU" sz="2600" dirty="0" smtClean="0">
                <a:solidFill>
                  <a:schemeClr val="tx1"/>
                </a:solidFill>
                <a:latin typeface="Arial Black" pitchFamily="34" charset="0"/>
              </a:rPr>
              <a:t>«Будущее моей страны – в моих руках!»</a:t>
            </a:r>
          </a:p>
          <a:p>
            <a:pPr marL="457200" indent="-457200" algn="just">
              <a:buFontTx/>
              <a:buChar char="-"/>
            </a:pPr>
            <a:endParaRPr lang="ru-RU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just"/>
            <a:endParaRPr lang="ru-RU" dirty="0">
              <a:solidFill>
                <a:schemeClr val="tx1"/>
              </a:solidFill>
              <a:latin typeface="Arial Black" pitchFamily="34" charset="0"/>
            </a:endParaRPr>
          </a:p>
          <a:p>
            <a:pPr algn="just"/>
            <a:r>
              <a:rPr lang="ru-RU" u="sng" dirty="0" smtClean="0">
                <a:solidFill>
                  <a:schemeClr val="tx1"/>
                </a:solidFill>
                <a:latin typeface="Arial Black" pitchFamily="34" charset="0"/>
              </a:rPr>
              <a:t>Результаты:</a:t>
            </a:r>
          </a:p>
          <a:p>
            <a:pPr marL="457200" indent="-457200" algn="just">
              <a:buFontTx/>
              <a:buChar char="-"/>
            </a:pPr>
            <a:r>
              <a:rPr lang="ru-RU" sz="2600" dirty="0" err="1" smtClean="0">
                <a:solidFill>
                  <a:schemeClr val="tx1"/>
                </a:solidFill>
                <a:latin typeface="Arial Black" pitchFamily="34" charset="0"/>
              </a:rPr>
              <a:t>Шаминская</a:t>
            </a:r>
            <a:r>
              <a:rPr lang="ru-RU" sz="2600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ru-RU" sz="2600" dirty="0" err="1" smtClean="0">
                <a:solidFill>
                  <a:schemeClr val="tx1"/>
                </a:solidFill>
                <a:latin typeface="Arial Black" pitchFamily="34" charset="0"/>
              </a:rPr>
              <a:t>оош</a:t>
            </a:r>
            <a:r>
              <a:rPr lang="ru-RU" sz="2600" dirty="0" smtClean="0">
                <a:solidFill>
                  <a:schemeClr val="tx1"/>
                </a:solidFill>
                <a:latin typeface="Arial Black" pitchFamily="34" charset="0"/>
              </a:rPr>
              <a:t> (Ермолаев А.) – </a:t>
            </a:r>
            <a:r>
              <a:rPr lang="ru-RU" sz="4300" dirty="0" smtClean="0">
                <a:solidFill>
                  <a:schemeClr val="tx1"/>
                </a:solidFill>
                <a:latin typeface="Arial Black" pitchFamily="34" charset="0"/>
              </a:rPr>
              <a:t>1</a:t>
            </a:r>
            <a:r>
              <a:rPr lang="ru-RU" sz="2600" dirty="0" smtClean="0">
                <a:solidFill>
                  <a:schemeClr val="tx1"/>
                </a:solidFill>
                <a:latin typeface="Arial Black" pitchFamily="34" charset="0"/>
              </a:rPr>
              <a:t> место</a:t>
            </a:r>
          </a:p>
          <a:p>
            <a:pPr marL="457200" indent="-457200" algn="just">
              <a:buFontTx/>
              <a:buChar char="-"/>
            </a:pPr>
            <a:r>
              <a:rPr lang="ru-RU" sz="2600" dirty="0" smtClean="0">
                <a:solidFill>
                  <a:schemeClr val="tx1"/>
                </a:solidFill>
                <a:latin typeface="Arial Black" pitchFamily="34" charset="0"/>
              </a:rPr>
              <a:t>ЦДТ (</a:t>
            </a:r>
            <a:r>
              <a:rPr lang="ru-RU" sz="2600" dirty="0" err="1" smtClean="0">
                <a:solidFill>
                  <a:schemeClr val="tx1"/>
                </a:solidFill>
                <a:latin typeface="Arial Black" pitchFamily="34" charset="0"/>
              </a:rPr>
              <a:t>Гатина</a:t>
            </a:r>
            <a:r>
              <a:rPr lang="ru-RU" sz="2600" dirty="0" smtClean="0">
                <a:solidFill>
                  <a:schemeClr val="tx1"/>
                </a:solidFill>
                <a:latin typeface="Arial Black" pitchFamily="34" charset="0"/>
              </a:rPr>
              <a:t> А.) – </a:t>
            </a:r>
            <a:r>
              <a:rPr lang="ru-RU" sz="4300" dirty="0" smtClean="0">
                <a:solidFill>
                  <a:schemeClr val="tx1"/>
                </a:solidFill>
                <a:latin typeface="Arial Black" pitchFamily="34" charset="0"/>
              </a:rPr>
              <a:t>1</a:t>
            </a:r>
            <a:r>
              <a:rPr lang="ru-RU" sz="2600" dirty="0" smtClean="0">
                <a:solidFill>
                  <a:schemeClr val="tx1"/>
                </a:solidFill>
                <a:latin typeface="Arial Black" pitchFamily="34" charset="0"/>
              </a:rPr>
              <a:t> место;</a:t>
            </a:r>
          </a:p>
          <a:p>
            <a:pPr marL="457200" indent="-457200" algn="just">
              <a:buFontTx/>
              <a:buChar char="-"/>
            </a:pPr>
            <a:r>
              <a:rPr lang="ru-RU" sz="2600" dirty="0" err="1" smtClean="0">
                <a:solidFill>
                  <a:schemeClr val="tx1"/>
                </a:solidFill>
                <a:latin typeface="Arial Black" pitchFamily="34" charset="0"/>
              </a:rPr>
              <a:t>Билярская</a:t>
            </a:r>
            <a:r>
              <a:rPr lang="ru-RU" sz="2600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ru-RU" sz="2600" dirty="0" err="1" smtClean="0">
                <a:solidFill>
                  <a:schemeClr val="tx1"/>
                </a:solidFill>
                <a:latin typeface="Arial Black" pitchFamily="34" charset="0"/>
              </a:rPr>
              <a:t>сош</a:t>
            </a:r>
            <a:r>
              <a:rPr lang="ru-RU" sz="2600" dirty="0" smtClean="0">
                <a:solidFill>
                  <a:schemeClr val="tx1"/>
                </a:solidFill>
                <a:latin typeface="Arial Black" pitchFamily="34" charset="0"/>
              </a:rPr>
              <a:t> (Михайлов А. ) – </a:t>
            </a:r>
            <a:r>
              <a:rPr lang="ru-RU" sz="4300" dirty="0" smtClean="0">
                <a:solidFill>
                  <a:schemeClr val="tx1"/>
                </a:solidFill>
                <a:latin typeface="Arial Black" pitchFamily="34" charset="0"/>
              </a:rPr>
              <a:t>2</a:t>
            </a:r>
            <a:r>
              <a:rPr lang="ru-RU" sz="2600" dirty="0" smtClean="0">
                <a:solidFill>
                  <a:schemeClr val="tx1"/>
                </a:solidFill>
                <a:latin typeface="Arial Black" pitchFamily="34" charset="0"/>
              </a:rPr>
              <a:t> место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477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404664"/>
            <a:ext cx="8784976" cy="6336704"/>
          </a:xfrm>
        </p:spPr>
        <p:txBody>
          <a:bodyPr>
            <a:noAutofit/>
          </a:bodyPr>
          <a:lstStyle/>
          <a:p>
            <a:r>
              <a:rPr lang="ru-RU" sz="2000" dirty="0" smtClean="0"/>
              <a:t>- </a:t>
            </a:r>
            <a:r>
              <a:rPr lang="ru-RU" sz="2000" b="1" dirty="0" smtClean="0"/>
              <a:t>«Билет в будущее» </a:t>
            </a:r>
            <a:r>
              <a:rPr lang="ru-RU" sz="2000" dirty="0" smtClean="0"/>
              <a:t>- </a:t>
            </a:r>
            <a:r>
              <a:rPr lang="ru-RU" sz="2000" dirty="0" err="1" smtClean="0"/>
              <a:t>Шама</a:t>
            </a:r>
            <a:r>
              <a:rPr lang="ru-RU" sz="2000" dirty="0" smtClean="0"/>
              <a:t>, 1 место;</a:t>
            </a:r>
            <a:br>
              <a:rPr lang="ru-RU" sz="2000" dirty="0" smtClean="0"/>
            </a:br>
            <a:r>
              <a:rPr lang="ru-RU" sz="2000" dirty="0" smtClean="0"/>
              <a:t>- </a:t>
            </a:r>
            <a:r>
              <a:rPr lang="ru-RU" sz="2000" b="1" dirty="0" smtClean="0"/>
              <a:t>«50 инновационных идей для РТ» </a:t>
            </a:r>
            <a:r>
              <a:rPr lang="ru-RU" sz="2000" dirty="0" smtClean="0"/>
              <a:t>- АСОШ №3, победитель в номинации;</a:t>
            </a:r>
            <a:br>
              <a:rPr lang="ru-RU" sz="2000" dirty="0" smtClean="0"/>
            </a:br>
            <a:r>
              <a:rPr lang="ru-RU" sz="2000" dirty="0" smtClean="0"/>
              <a:t>- </a:t>
            </a:r>
            <a:r>
              <a:rPr lang="ru-RU" sz="2000" b="1" dirty="0" smtClean="0"/>
              <a:t>«Аксаковские чтения» </a:t>
            </a:r>
            <a:r>
              <a:rPr lang="ru-RU" sz="2000" dirty="0" smtClean="0"/>
              <a:t>- 1 место (</a:t>
            </a:r>
            <a:r>
              <a:rPr lang="ru-RU" sz="2000" dirty="0" err="1" smtClean="0"/>
              <a:t>Шама</a:t>
            </a:r>
            <a:r>
              <a:rPr lang="ru-RU" sz="2000" dirty="0" smtClean="0"/>
              <a:t>, Билярск), 2 место (</a:t>
            </a:r>
            <a:r>
              <a:rPr lang="ru-RU" sz="2000" dirty="0" err="1" smtClean="0"/>
              <a:t>Левашово</a:t>
            </a:r>
            <a:r>
              <a:rPr lang="ru-RU" sz="2000" dirty="0" smtClean="0"/>
              <a:t>, АСОШ №3), 3 место (</a:t>
            </a:r>
            <a:r>
              <a:rPr lang="ru-RU" sz="2000" dirty="0" err="1" smtClean="0"/>
              <a:t>Ялкын</a:t>
            </a:r>
            <a:r>
              <a:rPr lang="ru-RU" sz="2000" dirty="0" smtClean="0"/>
              <a:t>);</a:t>
            </a:r>
            <a:br>
              <a:rPr lang="ru-RU" sz="2000" dirty="0" smtClean="0"/>
            </a:br>
            <a:r>
              <a:rPr lang="ru-RU" sz="2000" dirty="0" smtClean="0"/>
              <a:t>- </a:t>
            </a:r>
            <a:r>
              <a:rPr lang="ru-RU" sz="2000" b="1" dirty="0" smtClean="0"/>
              <a:t>«</a:t>
            </a:r>
            <a:r>
              <a:rPr lang="ru-RU" sz="2000" b="1" dirty="0"/>
              <a:t>Школьный </a:t>
            </a:r>
            <a:r>
              <a:rPr lang="ru-RU" sz="2000" b="1" dirty="0" err="1"/>
              <a:t>экопатруль</a:t>
            </a:r>
            <a:r>
              <a:rPr lang="ru-RU" sz="2000" b="1" dirty="0" smtClean="0"/>
              <a:t>» </a:t>
            </a:r>
            <a:r>
              <a:rPr lang="ru-RU" sz="2000" dirty="0" smtClean="0"/>
              <a:t>- </a:t>
            </a:r>
            <a:r>
              <a:rPr lang="ru-RU" sz="2000" dirty="0" err="1" smtClean="0"/>
              <a:t>П.Шентала</a:t>
            </a:r>
            <a:r>
              <a:rPr lang="ru-RU" sz="2000" dirty="0" smtClean="0"/>
              <a:t> (электронный микроскоп); АНОШ №4 (</a:t>
            </a:r>
            <a:r>
              <a:rPr lang="ru-RU" sz="2000" dirty="0" err="1" smtClean="0"/>
              <a:t>айфон</a:t>
            </a:r>
            <a:r>
              <a:rPr lang="ru-RU" sz="2000" dirty="0" smtClean="0"/>
              <a:t> 6С);</a:t>
            </a:r>
            <a:br>
              <a:rPr lang="ru-RU" sz="2000" dirty="0" smtClean="0"/>
            </a:br>
            <a:r>
              <a:rPr lang="ru-RU" sz="2000" dirty="0" smtClean="0"/>
              <a:t>- </a:t>
            </a:r>
            <a:r>
              <a:rPr lang="en-US" sz="2000" b="1" dirty="0"/>
              <a:t>I</a:t>
            </a:r>
            <a:r>
              <a:rPr lang="ru-RU" sz="2000" b="1" dirty="0"/>
              <a:t> Республиканский Турнир юных географов </a:t>
            </a:r>
            <a:r>
              <a:rPr lang="ru-RU" sz="2000" b="1" dirty="0" smtClean="0"/>
              <a:t>Татарстана -</a:t>
            </a:r>
            <a:r>
              <a:rPr lang="ru-RU" sz="2000" dirty="0" smtClean="0"/>
              <a:t> </a:t>
            </a:r>
            <a:r>
              <a:rPr lang="ru-RU" sz="2000" dirty="0"/>
              <a:t>АСОШ №3 </a:t>
            </a:r>
            <a:r>
              <a:rPr lang="ru-RU" sz="2000" dirty="0" smtClean="0"/>
              <a:t>(</a:t>
            </a:r>
            <a:r>
              <a:rPr lang="ru-RU" sz="2000" dirty="0"/>
              <a:t>Диплом 1 </a:t>
            </a:r>
            <a:r>
              <a:rPr lang="ru-RU" sz="2000" dirty="0" smtClean="0"/>
              <a:t>и 2 ст.);</a:t>
            </a:r>
            <a:br>
              <a:rPr lang="ru-RU" sz="2000" dirty="0" smtClean="0"/>
            </a:br>
            <a:r>
              <a:rPr lang="ru-RU" sz="2000" dirty="0" smtClean="0"/>
              <a:t>- </a:t>
            </a:r>
            <a:r>
              <a:rPr lang="en-US" sz="2000" b="1" dirty="0"/>
              <a:t>XX</a:t>
            </a:r>
            <a:r>
              <a:rPr lang="ru-RU" sz="2000" b="1" dirty="0"/>
              <a:t> Республиканский конкурс «Юный программист»</a:t>
            </a:r>
            <a:r>
              <a:rPr lang="ru-RU" sz="2000" dirty="0"/>
              <a:t> </a:t>
            </a:r>
            <a:r>
              <a:rPr lang="ru-RU" sz="2000" dirty="0" smtClean="0"/>
              <a:t>- </a:t>
            </a:r>
            <a:r>
              <a:rPr lang="ru-RU" sz="2000" dirty="0"/>
              <a:t>Сахаровская </a:t>
            </a:r>
            <a:r>
              <a:rPr lang="ru-RU" sz="2000" dirty="0" smtClean="0"/>
              <a:t>сош,2 </a:t>
            </a:r>
            <a:r>
              <a:rPr lang="ru-RU" sz="2000" dirty="0"/>
              <a:t>место в </a:t>
            </a:r>
            <a:r>
              <a:rPr lang="ru-RU" sz="2000" dirty="0" smtClean="0"/>
              <a:t>номинации;</a:t>
            </a:r>
            <a:br>
              <a:rPr lang="ru-RU" sz="2000" dirty="0" smtClean="0"/>
            </a:br>
            <a:r>
              <a:rPr lang="ru-RU" sz="2000" dirty="0" smtClean="0"/>
              <a:t>-  </a:t>
            </a:r>
            <a:r>
              <a:rPr lang="en-US" sz="2000" b="1" dirty="0"/>
              <a:t>VI</a:t>
            </a:r>
            <a:r>
              <a:rPr lang="ru-RU" sz="2000" b="1" dirty="0"/>
              <a:t> Республиканский турнир юных </a:t>
            </a:r>
            <a:r>
              <a:rPr lang="ru-RU" sz="2000" b="1" dirty="0" smtClean="0"/>
              <a:t>биологов -</a:t>
            </a:r>
            <a:r>
              <a:rPr lang="ru-RU" sz="2000" dirty="0" smtClean="0"/>
              <a:t> </a:t>
            </a:r>
            <a:r>
              <a:rPr lang="ru-RU" sz="2000" dirty="0"/>
              <a:t>АСОШ №</a:t>
            </a:r>
            <a:r>
              <a:rPr lang="ru-RU" sz="2000" dirty="0" smtClean="0"/>
              <a:t>1, диплом </a:t>
            </a:r>
            <a:r>
              <a:rPr lang="ru-RU" sz="2000" dirty="0"/>
              <a:t>3 </a:t>
            </a:r>
            <a:r>
              <a:rPr lang="ru-RU" sz="2000" dirty="0" smtClean="0"/>
              <a:t>ст.</a:t>
            </a:r>
            <a:br>
              <a:rPr lang="ru-RU" sz="2000" dirty="0" smtClean="0"/>
            </a:br>
            <a:r>
              <a:rPr lang="ru-RU" sz="2000" dirty="0" smtClean="0"/>
              <a:t>- </a:t>
            </a:r>
            <a:r>
              <a:rPr lang="en-US" sz="2000" b="1" dirty="0" smtClean="0"/>
              <a:t>V</a:t>
            </a:r>
            <a:r>
              <a:rPr lang="ru-RU" sz="2000" b="1" dirty="0" smtClean="0"/>
              <a:t> Республиканский правовой турнир </a:t>
            </a:r>
            <a:r>
              <a:rPr lang="ru-RU" sz="2000" dirty="0" smtClean="0"/>
              <a:t>– АСОШ №2, призёр в номинации</a:t>
            </a:r>
            <a:br>
              <a:rPr lang="ru-RU" sz="2000" dirty="0" smtClean="0"/>
            </a:br>
            <a:r>
              <a:rPr lang="ru-RU" sz="2000" dirty="0" smtClean="0"/>
              <a:t>- </a:t>
            </a:r>
            <a:r>
              <a:rPr lang="ru-RU" sz="2000" b="1" dirty="0"/>
              <a:t>Республиканский фестиваль детских и юношеских театральных коллективов «</a:t>
            </a:r>
            <a:r>
              <a:rPr lang="ru-RU" sz="2000" b="1" dirty="0" err="1" smtClean="0"/>
              <a:t>Сайяр</a:t>
            </a:r>
            <a:r>
              <a:rPr lang="ru-RU" sz="2000" b="1" dirty="0" smtClean="0"/>
              <a:t>» </a:t>
            </a:r>
            <a:r>
              <a:rPr lang="ru-RU" sz="2000" dirty="0" smtClean="0"/>
              <a:t>- </a:t>
            </a:r>
            <a:r>
              <a:rPr lang="ru-RU" sz="2000" dirty="0" err="1" smtClean="0"/>
              <a:t>Б.Тиганы</a:t>
            </a:r>
            <a:r>
              <a:rPr lang="ru-RU" sz="2000" dirty="0" smtClean="0"/>
              <a:t>, победитель </a:t>
            </a:r>
            <a:r>
              <a:rPr lang="ru-RU" sz="2000" dirty="0"/>
              <a:t>в </a:t>
            </a:r>
            <a:r>
              <a:rPr lang="ru-RU" sz="2000" dirty="0" smtClean="0"/>
              <a:t>номинации;</a:t>
            </a:r>
            <a:br>
              <a:rPr lang="ru-RU" sz="2000" dirty="0" smtClean="0"/>
            </a:br>
            <a:r>
              <a:rPr lang="ru-RU" sz="2000" dirty="0" smtClean="0"/>
              <a:t>- </a:t>
            </a:r>
            <a:r>
              <a:rPr lang="ru-RU" sz="2000" b="1" dirty="0"/>
              <a:t>Республиканский конкурс «Мой любимый учитель»:</a:t>
            </a:r>
            <a:r>
              <a:rPr lang="ru-RU" sz="2000" dirty="0"/>
              <a:t> </a:t>
            </a:r>
            <a:r>
              <a:rPr lang="ru-RU" sz="2000" dirty="0" smtClean="0"/>
              <a:t>- ЦДТ (два 2-х места, </a:t>
            </a:r>
            <a:r>
              <a:rPr lang="ru-RU" sz="2000" dirty="0"/>
              <a:t>3 </a:t>
            </a:r>
            <a:r>
              <a:rPr lang="ru-RU" sz="2000" dirty="0" smtClean="0"/>
              <a:t>место);</a:t>
            </a:r>
            <a:br>
              <a:rPr lang="ru-RU" sz="2000" dirty="0" smtClean="0"/>
            </a:br>
            <a:r>
              <a:rPr lang="ru-RU" sz="2000" b="1" dirty="0" smtClean="0"/>
              <a:t>- республиканский конкурс </a:t>
            </a:r>
            <a:r>
              <a:rPr lang="ru-RU" sz="2000" b="1" dirty="0"/>
              <a:t>«Я открою Вам секрет</a:t>
            </a:r>
            <a:r>
              <a:rPr lang="ru-RU" sz="2000" b="1" dirty="0" smtClean="0"/>
              <a:t>» </a:t>
            </a:r>
            <a:r>
              <a:rPr lang="ru-RU" sz="2000" dirty="0" smtClean="0"/>
              <a:t>- д/с №3 «Петушок», 2 место;</a:t>
            </a:r>
            <a:br>
              <a:rPr lang="ru-RU" sz="2000" dirty="0" smtClean="0"/>
            </a:br>
            <a:r>
              <a:rPr lang="ru-RU" sz="2000" dirty="0" smtClean="0"/>
              <a:t>- </a:t>
            </a:r>
            <a:r>
              <a:rPr lang="ru-RU" sz="2000" b="1" dirty="0"/>
              <a:t>республиканский </a:t>
            </a:r>
            <a:r>
              <a:rPr lang="ru-RU" sz="2000" b="1" dirty="0" smtClean="0"/>
              <a:t>творческий конкурс «Солнечное детство» </a:t>
            </a:r>
            <a:r>
              <a:rPr lang="ru-RU" sz="2000" dirty="0" smtClean="0"/>
              <a:t>- д/с №5 «Солнышко» (2 место), АНОШ №4 (1 место)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59606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858077"/>
              </p:ext>
            </p:extLst>
          </p:nvPr>
        </p:nvGraphicFramePr>
        <p:xfrm>
          <a:off x="683568" y="908720"/>
          <a:ext cx="7776864" cy="4608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1944216"/>
                <a:gridCol w="1944216"/>
                <a:gridCol w="1944216"/>
              </a:tblGrid>
              <a:tr h="84893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 Black" pitchFamily="34" charset="0"/>
                        </a:rPr>
                        <a:t>Лидеры</a:t>
                      </a:r>
                    </a:p>
                    <a:p>
                      <a:pPr algn="ctr"/>
                      <a:r>
                        <a:rPr lang="ru-RU" sz="1800" dirty="0" smtClean="0">
                          <a:latin typeface="Arial Black" pitchFamily="34" charset="0"/>
                        </a:rPr>
                        <a:t>/7 и более/</a:t>
                      </a:r>
                      <a:endParaRPr lang="ru-RU" sz="18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 Black" pitchFamily="34" charset="0"/>
                        </a:rPr>
                        <a:t>Актив</a:t>
                      </a:r>
                    </a:p>
                    <a:p>
                      <a:pPr algn="ctr"/>
                      <a:r>
                        <a:rPr lang="ru-RU" sz="1800" dirty="0" smtClean="0">
                          <a:latin typeface="Arial Black" pitchFamily="34" charset="0"/>
                        </a:rPr>
                        <a:t>/4-5/</a:t>
                      </a:r>
                      <a:endParaRPr lang="ru-RU" sz="18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 Black" pitchFamily="34" charset="0"/>
                        </a:rPr>
                        <a:t>Пассив</a:t>
                      </a:r>
                    </a:p>
                    <a:p>
                      <a:pPr algn="ctr"/>
                      <a:r>
                        <a:rPr lang="ru-RU" sz="1800" dirty="0" smtClean="0">
                          <a:latin typeface="Arial Black" pitchFamily="34" charset="0"/>
                        </a:rPr>
                        <a:t>/2-3/</a:t>
                      </a:r>
                      <a:endParaRPr lang="ru-RU" sz="18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 Black" pitchFamily="34" charset="0"/>
                        </a:rPr>
                        <a:t>Аутсайдеры </a:t>
                      </a:r>
                      <a:r>
                        <a:rPr lang="ru-RU" sz="1800" dirty="0" smtClean="0">
                          <a:latin typeface="Arial Black" pitchFamily="34" charset="0"/>
                        </a:rPr>
                        <a:t>/0-1/</a:t>
                      </a:r>
                      <a:endParaRPr lang="ru-RU" sz="18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3759576">
                <a:tc>
                  <a:txBody>
                    <a:bodyPr/>
                    <a:lstStyle/>
                    <a:p>
                      <a:endParaRPr lang="ru-RU" sz="2000" dirty="0" smtClean="0">
                        <a:latin typeface="Arial Black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 Black" pitchFamily="34" charset="0"/>
                        </a:rPr>
                        <a:t>Билярск</a:t>
                      </a:r>
                    </a:p>
                    <a:p>
                      <a:r>
                        <a:rPr lang="ru-RU" sz="2000" dirty="0" smtClean="0">
                          <a:latin typeface="Arial Black" pitchFamily="34" charset="0"/>
                        </a:rPr>
                        <a:t>Ромодан</a:t>
                      </a:r>
                      <a:endParaRPr lang="ru-RU" sz="20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Arial Black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 Black" pitchFamily="34" charset="0"/>
                        </a:rPr>
                        <a:t>АСОШ №3</a:t>
                      </a:r>
                    </a:p>
                    <a:p>
                      <a:r>
                        <a:rPr lang="ru-RU" sz="2000" dirty="0" smtClean="0">
                          <a:latin typeface="Arial Black" pitchFamily="34" charset="0"/>
                        </a:rPr>
                        <a:t>АСОШ №2</a:t>
                      </a:r>
                    </a:p>
                    <a:p>
                      <a:r>
                        <a:rPr lang="ru-RU" sz="2000" dirty="0" err="1" smtClean="0">
                          <a:latin typeface="Arial Black" pitchFamily="34" charset="0"/>
                        </a:rPr>
                        <a:t>Ерыкла</a:t>
                      </a:r>
                      <a:endParaRPr lang="ru-RU" sz="2000" dirty="0" smtClean="0">
                        <a:latin typeface="Arial Black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 Black" pitchFamily="34" charset="0"/>
                        </a:rPr>
                        <a:t>Куркуль</a:t>
                      </a:r>
                    </a:p>
                    <a:p>
                      <a:r>
                        <a:rPr lang="ru-RU" sz="2000" dirty="0" err="1" smtClean="0">
                          <a:latin typeface="Arial Black" pitchFamily="34" charset="0"/>
                        </a:rPr>
                        <a:t>Ср.Тиганы</a:t>
                      </a:r>
                      <a:endParaRPr lang="ru-RU" sz="2000" dirty="0" smtClean="0">
                        <a:latin typeface="Arial Black" pitchFamily="34" charset="0"/>
                      </a:endParaRPr>
                    </a:p>
                    <a:p>
                      <a:r>
                        <a:rPr lang="ru-RU" sz="2000" dirty="0" err="1" smtClean="0">
                          <a:latin typeface="Arial Black" pitchFamily="34" charset="0"/>
                        </a:rPr>
                        <a:t>М.Курнали</a:t>
                      </a:r>
                      <a:endParaRPr lang="ru-RU" sz="2000" dirty="0" smtClean="0">
                        <a:latin typeface="Arial Black" pitchFamily="34" charset="0"/>
                      </a:endParaRPr>
                    </a:p>
                    <a:p>
                      <a:r>
                        <a:rPr lang="ru-RU" sz="2000" dirty="0" err="1" smtClean="0">
                          <a:latin typeface="Arial Black" pitchFamily="34" charset="0"/>
                        </a:rPr>
                        <a:t>П.Шентала</a:t>
                      </a:r>
                      <a:r>
                        <a:rPr lang="ru-RU" sz="2000" baseline="0" dirty="0" err="1" smtClean="0">
                          <a:latin typeface="Arial Black" pitchFamily="34" charset="0"/>
                        </a:rPr>
                        <a:t>Б.Тиганы</a:t>
                      </a:r>
                      <a:endParaRPr lang="ru-RU" sz="2000" baseline="0" dirty="0" smtClean="0">
                        <a:latin typeface="Arial Black" pitchFamily="34" charset="0"/>
                      </a:endParaRPr>
                    </a:p>
                    <a:p>
                      <a:r>
                        <a:rPr lang="ru-RU" sz="2000" baseline="0" dirty="0" err="1" smtClean="0">
                          <a:latin typeface="Arial Black" pitchFamily="34" charset="0"/>
                        </a:rPr>
                        <a:t>Лебедино</a:t>
                      </a:r>
                      <a:endParaRPr lang="ru-RU" sz="2000" baseline="0" dirty="0" smtClean="0">
                        <a:latin typeface="Arial Black" pitchFamily="34" charset="0"/>
                      </a:endParaRPr>
                    </a:p>
                    <a:p>
                      <a:r>
                        <a:rPr lang="ru-RU" sz="2000" baseline="0" dirty="0" smtClean="0">
                          <a:latin typeface="Arial Black" pitchFamily="34" charset="0"/>
                        </a:rPr>
                        <a:t>АНШ №4</a:t>
                      </a:r>
                      <a:endParaRPr lang="ru-RU" sz="20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Arial Black" pitchFamily="34" charset="0"/>
                      </a:endParaRPr>
                    </a:p>
                    <a:p>
                      <a:r>
                        <a:rPr lang="ru-RU" sz="2000" dirty="0" err="1" smtClean="0">
                          <a:latin typeface="Arial Black" pitchFamily="34" charset="0"/>
                        </a:rPr>
                        <a:t>Ялкын</a:t>
                      </a:r>
                      <a:endParaRPr lang="ru-RU" sz="2000" dirty="0" smtClean="0">
                        <a:latin typeface="Arial Black" pitchFamily="34" charset="0"/>
                      </a:endParaRPr>
                    </a:p>
                    <a:p>
                      <a:r>
                        <a:rPr lang="ru-RU" sz="2000" dirty="0" err="1" smtClean="0">
                          <a:latin typeface="Arial Black" pitchFamily="34" charset="0"/>
                        </a:rPr>
                        <a:t>Левашово</a:t>
                      </a:r>
                      <a:endParaRPr lang="ru-RU" sz="2000" dirty="0" smtClean="0">
                        <a:latin typeface="Arial Black" pitchFamily="34" charset="0"/>
                      </a:endParaRPr>
                    </a:p>
                    <a:p>
                      <a:r>
                        <a:rPr lang="ru-RU" sz="2000" dirty="0" err="1" smtClean="0">
                          <a:latin typeface="Arial Black" pitchFamily="34" charset="0"/>
                        </a:rPr>
                        <a:t>Б.Полянки</a:t>
                      </a:r>
                      <a:endParaRPr lang="ru-RU" sz="2000" dirty="0" smtClean="0">
                        <a:latin typeface="Arial Black" pitchFamily="34" charset="0"/>
                      </a:endParaRPr>
                    </a:p>
                    <a:p>
                      <a:r>
                        <a:rPr lang="ru-RU" sz="2000" dirty="0" err="1" smtClean="0">
                          <a:latin typeface="Arial Black" pitchFamily="34" charset="0"/>
                        </a:rPr>
                        <a:t>Сахаровка</a:t>
                      </a:r>
                      <a:endParaRPr lang="ru-RU" sz="2000" dirty="0" smtClean="0">
                        <a:latin typeface="Arial Black" pitchFamily="34" charset="0"/>
                      </a:endParaRPr>
                    </a:p>
                    <a:p>
                      <a:r>
                        <a:rPr lang="ru-RU" sz="2000" dirty="0" err="1" smtClean="0">
                          <a:latin typeface="Arial Black" pitchFamily="34" charset="0"/>
                        </a:rPr>
                        <a:t>Ст.Шентала</a:t>
                      </a:r>
                      <a:endParaRPr lang="ru-RU" sz="2000" dirty="0" smtClean="0">
                        <a:latin typeface="Arial Black" pitchFamily="34" charset="0"/>
                      </a:endParaRPr>
                    </a:p>
                    <a:p>
                      <a:r>
                        <a:rPr lang="ru-RU" sz="2000" dirty="0" err="1" smtClean="0">
                          <a:latin typeface="Arial Black" pitchFamily="34" charset="0"/>
                        </a:rPr>
                        <a:t>Шама</a:t>
                      </a:r>
                      <a:endParaRPr lang="ru-RU" sz="2000" dirty="0" smtClean="0">
                        <a:latin typeface="Arial Black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 Black" pitchFamily="34" charset="0"/>
                        </a:rPr>
                        <a:t>АСОШ №1</a:t>
                      </a:r>
                      <a:endParaRPr lang="ru-RU" sz="20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Arial Black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 Black" pitchFamily="34" charset="0"/>
                        </a:rPr>
                        <a:t>Родники</a:t>
                      </a:r>
                    </a:p>
                    <a:p>
                      <a:r>
                        <a:rPr lang="ru-RU" sz="2000" dirty="0" err="1" smtClean="0">
                          <a:latin typeface="Arial Black" pitchFamily="34" charset="0"/>
                        </a:rPr>
                        <a:t>Ч.Майна</a:t>
                      </a:r>
                      <a:endParaRPr lang="ru-RU" sz="2000" dirty="0" smtClean="0">
                        <a:latin typeface="Arial Black" pitchFamily="34" charset="0"/>
                      </a:endParaRPr>
                    </a:p>
                    <a:p>
                      <a:r>
                        <a:rPr lang="ru-RU" sz="2000" dirty="0" err="1" smtClean="0">
                          <a:latin typeface="Arial Black" pitchFamily="34" charset="0"/>
                        </a:rPr>
                        <a:t>Кр.Баран</a:t>
                      </a:r>
                      <a:endParaRPr lang="ru-RU" sz="2000" dirty="0" smtClean="0">
                        <a:latin typeface="Arial Black" pitchFamily="34" charset="0"/>
                      </a:endParaRPr>
                    </a:p>
                    <a:p>
                      <a:r>
                        <a:rPr lang="ru-RU" sz="2000" dirty="0" smtClean="0">
                          <a:latin typeface="Arial Black" pitchFamily="34" charset="0"/>
                        </a:rPr>
                        <a:t>Речное</a:t>
                      </a:r>
                      <a:endParaRPr lang="ru-RU" sz="20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4312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496944" cy="6106690"/>
          </a:xfrm>
        </p:spPr>
        <p:txBody>
          <a:bodyPr>
            <a:normAutofit/>
          </a:bodyPr>
          <a:lstStyle/>
          <a:p>
            <a:r>
              <a:rPr lang="ru-RU" sz="3200" u="sng" dirty="0" smtClean="0">
                <a:latin typeface="Arial Black" pitchFamily="34" charset="0"/>
              </a:rPr>
              <a:t>Ещё идут/можно успеть:</a:t>
            </a:r>
            <a:br>
              <a:rPr lang="ru-RU" sz="3200" u="sng" dirty="0" smtClean="0">
                <a:latin typeface="Arial Black" pitchFamily="34" charset="0"/>
              </a:rPr>
            </a:br>
            <a:r>
              <a:rPr lang="ru-RU" sz="3200" u="sng" dirty="0" smtClean="0">
                <a:latin typeface="Arial Black" pitchFamily="34" charset="0"/>
              </a:rPr>
              <a:t/>
            </a:r>
            <a:br>
              <a:rPr lang="ru-RU" sz="3200" u="sng" dirty="0" smtClean="0">
                <a:latin typeface="Arial Black" pitchFamily="34" charset="0"/>
              </a:rPr>
            </a:br>
            <a:r>
              <a:rPr lang="ru-RU" sz="3200" dirty="0" smtClean="0">
                <a:latin typeface="Arial Black" pitchFamily="34" charset="0"/>
              </a:rPr>
              <a:t>-«</a:t>
            </a:r>
            <a:r>
              <a:rPr lang="ru-RU" sz="3200" dirty="0">
                <a:latin typeface="Arial Black" pitchFamily="34" charset="0"/>
              </a:rPr>
              <a:t>Молодёжь против табака</a:t>
            </a:r>
            <a:r>
              <a:rPr lang="ru-RU" sz="3200" dirty="0" smtClean="0">
                <a:latin typeface="Arial Black" pitchFamily="34" charset="0"/>
              </a:rPr>
              <a:t>» </a:t>
            </a:r>
            <a:br>
              <a:rPr lang="ru-RU" sz="3200" dirty="0" smtClean="0">
                <a:latin typeface="Arial Black" pitchFamily="34" charset="0"/>
              </a:rPr>
            </a:br>
            <a:r>
              <a:rPr lang="ru-RU" sz="2700" dirty="0" smtClean="0">
                <a:latin typeface="Arial Black" pitchFamily="34" charset="0"/>
              </a:rPr>
              <a:t>/</a:t>
            </a:r>
            <a:r>
              <a:rPr lang="ru-RU" sz="2200" dirty="0" smtClean="0">
                <a:latin typeface="Arial Black" pitchFamily="34" charset="0"/>
              </a:rPr>
              <a:t>до 25 декабря/;</a:t>
            </a:r>
            <a:r>
              <a:rPr lang="ru-RU" sz="3200" u="sng" dirty="0" smtClean="0">
                <a:latin typeface="Arial Black" pitchFamily="34" charset="0"/>
              </a:rPr>
              <a:t/>
            </a:r>
            <a:br>
              <a:rPr lang="ru-RU" sz="3200" u="sng" dirty="0" smtClean="0">
                <a:latin typeface="Arial Black" pitchFamily="34" charset="0"/>
              </a:rPr>
            </a:br>
            <a:r>
              <a:rPr lang="ru-RU" sz="3200" dirty="0">
                <a:latin typeface="Arial Black" pitchFamily="34" charset="0"/>
              </a:rPr>
              <a:t>- конкурс «Детская общественная приёмная» </a:t>
            </a:r>
            <a:r>
              <a:rPr lang="ru-RU" sz="2400" dirty="0">
                <a:latin typeface="Arial Black" pitchFamily="34" charset="0"/>
              </a:rPr>
              <a:t>/до 31 декабря/ </a:t>
            </a:r>
            <a:r>
              <a:rPr lang="ru-RU" sz="2400" dirty="0" smtClean="0">
                <a:latin typeface="Arial Black" pitchFamily="34" charset="0"/>
              </a:rPr>
              <a:t/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3200" dirty="0" smtClean="0">
                <a:latin typeface="Arial Black" pitchFamily="34" charset="0"/>
              </a:rPr>
              <a:t>- «Человек доброй воли» </a:t>
            </a:r>
            <a:r>
              <a:rPr lang="ru-RU" sz="2400" dirty="0">
                <a:latin typeface="Arial Black" pitchFamily="34" charset="0"/>
              </a:rPr>
              <a:t>/</a:t>
            </a:r>
            <a:r>
              <a:rPr lang="ru-RU" sz="2400" dirty="0" smtClean="0">
                <a:latin typeface="Arial Black" pitchFamily="34" charset="0"/>
              </a:rPr>
              <a:t>до 31 марта/;</a:t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3200" dirty="0" smtClean="0">
                <a:latin typeface="Arial Black" pitchFamily="34" charset="0"/>
              </a:rPr>
              <a:t>- «Неопалимая купина» </a:t>
            </a:r>
            <a:r>
              <a:rPr lang="ru-RU" sz="2400" dirty="0">
                <a:latin typeface="Arial Black" pitchFamily="34" charset="0"/>
              </a:rPr>
              <a:t>/</a:t>
            </a:r>
            <a:r>
              <a:rPr lang="ru-RU" sz="2400" dirty="0" smtClean="0">
                <a:latin typeface="Arial Black" pitchFamily="34" charset="0"/>
              </a:rPr>
              <a:t>до </a:t>
            </a:r>
            <a:r>
              <a:rPr lang="ru-RU" sz="2400" smtClean="0">
                <a:latin typeface="Arial Black" pitchFamily="34" charset="0"/>
              </a:rPr>
              <a:t>28 февраля/;</a:t>
            </a:r>
            <a:r>
              <a:rPr lang="ru-RU" sz="2400" dirty="0" smtClean="0">
                <a:latin typeface="Arial Black" pitchFamily="34" charset="0"/>
              </a:rPr>
              <a:t/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3200" dirty="0" smtClean="0">
                <a:latin typeface="Arial Black" pitchFamily="34" charset="0"/>
              </a:rPr>
              <a:t>- «Детство без границ</a:t>
            </a:r>
            <a:r>
              <a:rPr lang="ru-RU" sz="3200">
                <a:latin typeface="Arial Black" pitchFamily="34" charset="0"/>
              </a:rPr>
              <a:t>»</a:t>
            </a:r>
            <a:r>
              <a:rPr lang="ru-RU" sz="2200">
                <a:latin typeface="Arial Black" pitchFamily="34" charset="0"/>
              </a:rPr>
              <a:t> </a:t>
            </a:r>
            <a:r>
              <a:rPr lang="ru-RU" sz="2200" smtClean="0">
                <a:latin typeface="Arial Black" pitchFamily="34" charset="0"/>
              </a:rPr>
              <a:t>/до </a:t>
            </a:r>
            <a:r>
              <a:rPr lang="ru-RU" sz="2200">
                <a:latin typeface="Arial Black" pitchFamily="34" charset="0"/>
              </a:rPr>
              <a:t>марта </a:t>
            </a:r>
            <a:r>
              <a:rPr lang="ru-RU" sz="2200" smtClean="0">
                <a:latin typeface="Arial Black" pitchFamily="34" charset="0"/>
              </a:rPr>
              <a:t>2017/, </a:t>
            </a:r>
            <a:r>
              <a:rPr lang="ru-RU" sz="2200" dirty="0" smtClean="0">
                <a:latin typeface="Arial Black" pitchFamily="34" charset="0"/>
              </a:rPr>
              <a:t/>
            </a:r>
            <a:br>
              <a:rPr lang="ru-RU" sz="2200" dirty="0" smtClean="0">
                <a:latin typeface="Arial Black" pitchFamily="34" charset="0"/>
              </a:rPr>
            </a:br>
            <a:r>
              <a:rPr lang="ru-RU" sz="3200" dirty="0" smtClean="0">
                <a:latin typeface="Arial Black" pitchFamily="34" charset="0"/>
              </a:rPr>
              <a:t>- «Актив года», «Замечательный вожатый</a:t>
            </a:r>
            <a:r>
              <a:rPr lang="ru-RU" sz="3200" smtClean="0">
                <a:latin typeface="Arial Black" pitchFamily="34" charset="0"/>
              </a:rPr>
              <a:t>» </a:t>
            </a:r>
            <a:r>
              <a:rPr lang="ru-RU" sz="2200" dirty="0">
                <a:latin typeface="Arial Black" pitchFamily="34" charset="0"/>
              </a:rPr>
              <a:t>/</a:t>
            </a:r>
            <a:r>
              <a:rPr lang="ru-RU" sz="2200" smtClean="0">
                <a:latin typeface="Arial Black" pitchFamily="34" charset="0"/>
              </a:rPr>
              <a:t>до января 2017/</a:t>
            </a:r>
            <a:r>
              <a:rPr lang="ru-RU" sz="2200" dirty="0" smtClean="0">
                <a:latin typeface="Arial Black" pitchFamily="34" charset="0"/>
              </a:rPr>
              <a:t/>
            </a:r>
            <a:br>
              <a:rPr lang="ru-RU" sz="2200" dirty="0" smtClean="0">
                <a:latin typeface="Arial Black" pitchFamily="34" charset="0"/>
              </a:rPr>
            </a:br>
            <a:endParaRPr lang="ru-RU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542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8793162" cy="5989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9094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78" y="260649"/>
            <a:ext cx="8748971" cy="5832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380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88640"/>
            <a:ext cx="5807418" cy="6440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5216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238630"/>
            <a:ext cx="8928992" cy="6286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0747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548680"/>
            <a:ext cx="8853447" cy="5444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6587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65301"/>
            <a:ext cx="6849018" cy="6464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2289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68" y="332656"/>
            <a:ext cx="8865195" cy="6164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85653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234</TotalTime>
  <Words>123</Words>
  <Application>Microsoft Office PowerPoint</Application>
  <PresentationFormat>Экран (4:3)</PresentationFormat>
  <Paragraphs>49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Участие в конкурсах воспитательной  направленности /сентябрь-декабрь 2016/</vt:lpstr>
      <vt:lpstr>  Уже прошли:  - конкурсы антикоррупционной направленности /3/; - конкурс агитбригад «Свежий ветер»; - «Государственная символика РТ И РФ»; - «Ребёнок в мире прав»; - «Все краски мира»; - конкурс школьной прессы; - «Буду бдительным на льду» /рисунки/; - «В ритме жизни» - Форум юных граждан /проекты/ </vt:lpstr>
      <vt:lpstr>Конкурсы антикоррупционной направленности </vt:lpstr>
      <vt:lpstr>- «Билет в будущее» - Шама, 1 место; - «50 инновационных идей для РТ» - АСОШ №3, победитель в номинации; - «Аксаковские чтения» - 1 место (Шама, Билярск), 2 место (Левашово, АСОШ №3), 3 место (Ялкын); - «Школьный экопатруль» - П.Шентала (электронный микроскоп); АНОШ №4 (айфон 6С); - I Республиканский Турнир юных географов Татарстана - АСОШ №3 (Диплом 1 и 2 ст.); - XX Республиканский конкурс «Юный программист» - Сахаровская сош,2 место в номинации; -  VI Республиканский турнир юных биологов - АСОШ №1, диплом 3 ст. - V Республиканский правовой турнир – АСОШ №2, призёр в номинации - Республиканский фестиваль детских и юношеских театральных коллективов «Сайяр» - Б.Тиганы, победитель в номинации; - Республиканский конкурс «Мой любимый учитель»: - ЦДТ (два 2-х места, 3 место); - республиканский конкурс «Я открою Вам секрет» - д/с №3 «Петушок», 2 место; - республиканский творческий конкурс «Солнечное детство» - д/с №5 «Солнышко» (2 место), АНОШ №4 (1 место)</vt:lpstr>
      <vt:lpstr>Презентация PowerPoint</vt:lpstr>
      <vt:lpstr>Ещё идут/можно успеть:  -«Молодёжь против табака»  /до 25 декабря/; - конкурс «Детская общественная приёмная» /до 31 декабря/  - «Человек доброй воли» /до 31 марта/; - «Неопалимая купина» /до 28 февраля/; - «Детство без границ» /до марта 2017/,  - «Актив года», «Замечательный вожатый» /до января 2017/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Участие в конкурсах воспитательной  направленности</dc:title>
  <dc:creator>лаура</dc:creator>
  <cp:lastModifiedBy>лаура</cp:lastModifiedBy>
  <cp:revision>29</cp:revision>
  <dcterms:created xsi:type="dcterms:W3CDTF">2016-12-14T10:49:15Z</dcterms:created>
  <dcterms:modified xsi:type="dcterms:W3CDTF">2016-12-17T06:39:17Z</dcterms:modified>
</cp:coreProperties>
</file>